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3" r:id="rId15"/>
    <p:sldId id="271" r:id="rId16"/>
    <p:sldId id="272"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78091-6484-46FD-A107-D925F36A19A3}" v="5" dt="2021-12-14T19:09:46.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0"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dren, John P." userId="093d3ff0-530e-4465-93d3-ead6ed39341e" providerId="ADAL" clId="{9B378091-6484-46FD-A107-D925F36A19A3}"/>
    <pc:docChg chg="custSel addSld delSld modSld">
      <pc:chgData name="Holdren, John P." userId="093d3ff0-530e-4465-93d3-ead6ed39341e" providerId="ADAL" clId="{9B378091-6484-46FD-A107-D925F36A19A3}" dt="2021-12-14T19:11:27.270" v="998" actId="27636"/>
      <pc:docMkLst>
        <pc:docMk/>
      </pc:docMkLst>
      <pc:sldChg chg="modSp">
        <pc:chgData name="Holdren, John P." userId="093d3ff0-530e-4465-93d3-ead6ed39341e" providerId="ADAL" clId="{9B378091-6484-46FD-A107-D925F36A19A3}" dt="2021-12-14T16:29:21.585" v="424" actId="20577"/>
        <pc:sldMkLst>
          <pc:docMk/>
          <pc:sldMk cId="125870654" sldId="256"/>
        </pc:sldMkLst>
        <pc:spChg chg="mod">
          <ac:chgData name="Holdren, John P." userId="093d3ff0-530e-4465-93d3-ead6ed39341e" providerId="ADAL" clId="{9B378091-6484-46FD-A107-D925F36A19A3}" dt="2021-12-14T16:13:08.581" v="21" actId="1036"/>
          <ac:spMkLst>
            <pc:docMk/>
            <pc:sldMk cId="125870654" sldId="256"/>
            <ac:spMk id="2" creationId="{00000000-0000-0000-0000-000000000000}"/>
          </ac:spMkLst>
        </pc:spChg>
        <pc:spChg chg="mod">
          <ac:chgData name="Holdren, John P." userId="093d3ff0-530e-4465-93d3-ead6ed39341e" providerId="ADAL" clId="{9B378091-6484-46FD-A107-D925F36A19A3}" dt="2021-12-14T16:29:21.585" v="424" actId="20577"/>
          <ac:spMkLst>
            <pc:docMk/>
            <pc:sldMk cId="125870654" sldId="256"/>
            <ac:spMk id="3" creationId="{00000000-0000-0000-0000-000000000000}"/>
          </ac:spMkLst>
        </pc:spChg>
      </pc:sldChg>
      <pc:sldChg chg="modSp">
        <pc:chgData name="Holdren, John P." userId="093d3ff0-530e-4465-93d3-ead6ed39341e" providerId="ADAL" clId="{9B378091-6484-46FD-A107-D925F36A19A3}" dt="2021-12-14T16:56:15.676" v="725" actId="20577"/>
        <pc:sldMkLst>
          <pc:docMk/>
          <pc:sldMk cId="3634763077" sldId="268"/>
        </pc:sldMkLst>
        <pc:spChg chg="mod">
          <ac:chgData name="Holdren, John P." userId="093d3ff0-530e-4465-93d3-ead6ed39341e" providerId="ADAL" clId="{9B378091-6484-46FD-A107-D925F36A19A3}" dt="2021-12-14T16:20:10.769" v="211" actId="20577"/>
          <ac:spMkLst>
            <pc:docMk/>
            <pc:sldMk cId="3634763077" sldId="268"/>
            <ac:spMk id="2" creationId="{00000000-0000-0000-0000-000000000000}"/>
          </ac:spMkLst>
        </pc:spChg>
        <pc:spChg chg="mod">
          <ac:chgData name="Holdren, John P." userId="093d3ff0-530e-4465-93d3-ead6ed39341e" providerId="ADAL" clId="{9B378091-6484-46FD-A107-D925F36A19A3}" dt="2021-12-14T16:56:15.676" v="725" actId="20577"/>
          <ac:spMkLst>
            <pc:docMk/>
            <pc:sldMk cId="3634763077" sldId="268"/>
            <ac:spMk id="3" creationId="{00000000-0000-0000-0000-000000000000}"/>
          </ac:spMkLst>
        </pc:spChg>
      </pc:sldChg>
      <pc:sldChg chg="modSp add">
        <pc:chgData name="Holdren, John P." userId="093d3ff0-530e-4465-93d3-ead6ed39341e" providerId="ADAL" clId="{9B378091-6484-46FD-A107-D925F36A19A3}" dt="2021-12-14T19:11:27.270" v="998" actId="27636"/>
        <pc:sldMkLst>
          <pc:docMk/>
          <pc:sldMk cId="521161020" sldId="273"/>
        </pc:sldMkLst>
        <pc:spChg chg="mod">
          <ac:chgData name="Holdren, John P." userId="093d3ff0-530e-4465-93d3-ead6ed39341e" providerId="ADAL" clId="{9B378091-6484-46FD-A107-D925F36A19A3}" dt="2021-12-14T16:23:55.450" v="385" actId="20577"/>
          <ac:spMkLst>
            <pc:docMk/>
            <pc:sldMk cId="521161020" sldId="273"/>
            <ac:spMk id="2" creationId="{00000000-0000-0000-0000-000000000000}"/>
          </ac:spMkLst>
        </pc:spChg>
        <pc:spChg chg="mod">
          <ac:chgData name="Holdren, John P." userId="093d3ff0-530e-4465-93d3-ead6ed39341e" providerId="ADAL" clId="{9B378091-6484-46FD-A107-D925F36A19A3}" dt="2021-12-14T19:11:27.270" v="998" actId="27636"/>
          <ac:spMkLst>
            <pc:docMk/>
            <pc:sldMk cId="521161020" sldId="273"/>
            <ac:spMk id="3" creationId="{00000000-0000-0000-0000-000000000000}"/>
          </ac:spMkLst>
        </pc:spChg>
      </pc:sldChg>
      <pc:sldChg chg="add del">
        <pc:chgData name="Holdren, John P." userId="093d3ff0-530e-4465-93d3-ead6ed39341e" providerId="ADAL" clId="{9B378091-6484-46FD-A107-D925F36A19A3}" dt="2021-12-14T16:20:40.009" v="212" actId="47"/>
        <pc:sldMkLst>
          <pc:docMk/>
          <pc:sldMk cId="3619953986" sldId="273"/>
        </pc:sldMkLst>
      </pc:sldChg>
      <pc:sldChg chg="addSp new del">
        <pc:chgData name="Holdren, John P." userId="093d3ff0-530e-4465-93d3-ead6ed39341e" providerId="ADAL" clId="{9B378091-6484-46FD-A107-D925F36A19A3}" dt="2021-12-14T16:28:42.983" v="411" actId="47"/>
        <pc:sldMkLst>
          <pc:docMk/>
          <pc:sldMk cId="2387207355" sldId="274"/>
        </pc:sldMkLst>
        <pc:picChg chg="add">
          <ac:chgData name="Holdren, John P." userId="093d3ff0-530e-4465-93d3-ead6ed39341e" providerId="ADAL" clId="{9B378091-6484-46FD-A107-D925F36A19A3}" dt="2021-12-14T16:24:08.331" v="387"/>
          <ac:picMkLst>
            <pc:docMk/>
            <pc:sldMk cId="2387207355" sldId="274"/>
            <ac:picMk id="2" creationId="{F5D66CC8-A797-488D-A6D2-EC90F331BC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16" tIns="48508" rIns="97016" bIns="48508"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016" tIns="48508" rIns="97016" bIns="48508" rtlCol="0"/>
          <a:lstStyle>
            <a:lvl1pPr algn="r">
              <a:defRPr sz="1200"/>
            </a:lvl1pPr>
          </a:lstStyle>
          <a:p>
            <a:fld id="{470D5466-104A-46E8-88B4-C330ACFF65D4}" type="datetimeFigureOut">
              <a:rPr lang="en-US" smtClean="0"/>
              <a:t>3/7/2022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016" tIns="48508" rIns="97016" bIns="4850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16" tIns="48508" rIns="97016" bIns="485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7016" tIns="48508" rIns="97016" bIns="4850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16" tIns="48508" rIns="97016" bIns="48508" rtlCol="0" anchor="b"/>
          <a:lstStyle>
            <a:lvl1pPr algn="r">
              <a:defRPr sz="1200"/>
            </a:lvl1pPr>
          </a:lstStyle>
          <a:p>
            <a:fld id="{FD11DE21-0E71-4DE9-8D89-5A5379B0A4D1}" type="slidenum">
              <a:rPr lang="en-US" smtClean="0"/>
              <a:t>‹#›</a:t>
            </a:fld>
            <a:endParaRPr lang="en-US"/>
          </a:p>
        </p:txBody>
      </p:sp>
    </p:spTree>
    <p:extLst>
      <p:ext uri="{BB962C8B-B14F-4D97-AF65-F5344CB8AC3E}">
        <p14:creationId xmlns:p14="http://schemas.microsoft.com/office/powerpoint/2010/main" val="4652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1DE21-0E71-4DE9-8D89-5A5379B0A4D1}" type="slidenum">
              <a:rPr lang="en-US" smtClean="0"/>
              <a:t>2</a:t>
            </a:fld>
            <a:endParaRPr lang="en-US"/>
          </a:p>
        </p:txBody>
      </p:sp>
    </p:spTree>
    <p:extLst>
      <p:ext uri="{BB962C8B-B14F-4D97-AF65-F5344CB8AC3E}">
        <p14:creationId xmlns:p14="http://schemas.microsoft.com/office/powerpoint/2010/main" val="165900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7CF35A-9287-43E5-A3D9-F952BF4B8CC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392556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CF35A-9287-43E5-A3D9-F952BF4B8CC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379916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CF35A-9287-43E5-A3D9-F952BF4B8CC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24493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CF35A-9287-43E5-A3D9-F952BF4B8CC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423343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CF35A-9287-43E5-A3D9-F952BF4B8CC1}"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97729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CF35A-9287-43E5-A3D9-F952BF4B8CC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155186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CF35A-9287-43E5-A3D9-F952BF4B8CC1}"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334777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CF35A-9287-43E5-A3D9-F952BF4B8CC1}"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52960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CF35A-9287-43E5-A3D9-F952BF4B8CC1}"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151475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CF35A-9287-43E5-A3D9-F952BF4B8CC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248702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CF35A-9287-43E5-A3D9-F952BF4B8CC1}"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45F31-BEAE-44C5-B2DC-D987413AEEA9}" type="slidenum">
              <a:rPr lang="en-US" smtClean="0"/>
              <a:t>‹#›</a:t>
            </a:fld>
            <a:endParaRPr lang="en-US"/>
          </a:p>
        </p:txBody>
      </p:sp>
    </p:spTree>
    <p:extLst>
      <p:ext uri="{BB962C8B-B14F-4D97-AF65-F5344CB8AC3E}">
        <p14:creationId xmlns:p14="http://schemas.microsoft.com/office/powerpoint/2010/main" val="380121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CF35A-9287-43E5-A3D9-F952BF4B8CC1}" type="datetimeFigureOut">
              <a:rPr lang="en-US" smtClean="0"/>
              <a:t>3/7/2022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45F31-BEAE-44C5-B2DC-D987413AEEA9}" type="slidenum">
              <a:rPr lang="en-US" smtClean="0"/>
              <a:t>‹#›</a:t>
            </a:fld>
            <a:endParaRPr lang="en-US"/>
          </a:p>
        </p:txBody>
      </p:sp>
    </p:spTree>
    <p:extLst>
      <p:ext uri="{BB962C8B-B14F-4D97-AF65-F5344CB8AC3E}">
        <p14:creationId xmlns:p14="http://schemas.microsoft.com/office/powerpoint/2010/main" val="52145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9775"/>
            <a:ext cx="7772400" cy="1470025"/>
          </a:xfrm>
        </p:spPr>
        <p:txBody>
          <a:bodyPr>
            <a:normAutofit/>
          </a:bodyPr>
          <a:lstStyle/>
          <a:p>
            <a:r>
              <a:rPr lang="en-US" sz="3600" b="1" dirty="0"/>
              <a:t>Understanding Recent Results</a:t>
            </a:r>
            <a:br>
              <a:rPr lang="en-US" sz="3600" b="1" dirty="0"/>
            </a:br>
            <a:r>
              <a:rPr lang="en-US" sz="3600" b="1" dirty="0"/>
              <a:t>from the National Ignition Facility</a:t>
            </a:r>
          </a:p>
        </p:txBody>
      </p:sp>
      <p:sp>
        <p:nvSpPr>
          <p:cNvPr id="3" name="Subtitle 2"/>
          <p:cNvSpPr>
            <a:spLocks noGrp="1"/>
          </p:cNvSpPr>
          <p:nvPr>
            <p:ph type="subTitle" idx="1"/>
          </p:nvPr>
        </p:nvSpPr>
        <p:spPr>
          <a:xfrm>
            <a:off x="685800" y="3124200"/>
            <a:ext cx="7696200" cy="1752600"/>
          </a:xfrm>
        </p:spPr>
        <p:txBody>
          <a:bodyPr>
            <a:normAutofit/>
          </a:bodyPr>
          <a:lstStyle/>
          <a:p>
            <a:r>
              <a:rPr lang="en-US" dirty="0"/>
              <a:t>John P. Holdren</a:t>
            </a:r>
          </a:p>
          <a:p>
            <a:r>
              <a:rPr lang="en-US" sz="2600" dirty="0"/>
              <a:t>Prepared initially 21 October 2013                                      Slide 14 addresses new test result of 8 August 2021</a:t>
            </a:r>
          </a:p>
        </p:txBody>
      </p:sp>
    </p:spTree>
    <p:extLst>
      <p:ext uri="{BB962C8B-B14F-4D97-AF65-F5344CB8AC3E}">
        <p14:creationId xmlns:p14="http://schemas.microsoft.com/office/powerpoint/2010/main" val="12587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553200"/>
          </a:xfrm>
        </p:spPr>
        <p:txBody>
          <a:bodyPr>
            <a:normAutofit/>
          </a:bodyPr>
          <a:lstStyle/>
          <a:p>
            <a:pPr marL="0" indent="0">
              <a:buNone/>
            </a:pPr>
            <a:r>
              <a:rPr lang="en-US" sz="2400" b="1" dirty="0"/>
              <a:t>In the shots conducted in the NIF to date, only a small “hotspot” at the center of the fuel pellet undergoes fusion reactions;  most of the fuel does not react.  Criteria used to measure progress toward better performance include the following:</a:t>
            </a:r>
          </a:p>
          <a:p>
            <a:r>
              <a:rPr lang="en-US" sz="2400" dirty="0"/>
              <a:t>“</a:t>
            </a:r>
            <a:r>
              <a:rPr lang="en-US" sz="2400" u="sng" dirty="0"/>
              <a:t>alpha heating</a:t>
            </a:r>
            <a:r>
              <a:rPr lang="en-US" sz="2400" dirty="0"/>
              <a:t>” is attained when alpha particles (helium nuclei) resulting from fusion reactions supply twice as much energy to the fuel as it absorbs from the X-rays;</a:t>
            </a:r>
          </a:p>
          <a:p>
            <a:r>
              <a:rPr lang="en-US" sz="2400" dirty="0"/>
              <a:t>“</a:t>
            </a:r>
            <a:r>
              <a:rPr lang="en-US" sz="2400" u="sng" dirty="0"/>
              <a:t>ignition</a:t>
            </a:r>
            <a:r>
              <a:rPr lang="en-US" sz="2400" dirty="0"/>
              <a:t>” is achieved when heating by alpha particles </a:t>
            </a:r>
            <a:r>
              <a:rPr lang="en-US" sz="2400" dirty="0" err="1"/>
              <a:t>propa</a:t>
            </a:r>
            <a:r>
              <a:rPr lang="en-US" sz="2400" dirty="0"/>
              <a:t>-gates the  fusion reactions outward from the hotspot to </a:t>
            </a:r>
            <a:r>
              <a:rPr lang="en-US" sz="2400"/>
              <a:t>the extent </a:t>
            </a:r>
            <a:r>
              <a:rPr lang="en-US" sz="2400" dirty="0"/>
              <a:t>that most of the fusion fuel in the pellet reacts;</a:t>
            </a:r>
          </a:p>
          <a:p>
            <a:r>
              <a:rPr lang="en-US" sz="2400" dirty="0"/>
              <a:t>“</a:t>
            </a:r>
            <a:r>
              <a:rPr lang="en-US" sz="2400" u="sng" dirty="0"/>
              <a:t>energy break-even</a:t>
            </a:r>
            <a:r>
              <a:rPr lang="en-US" sz="2400" dirty="0"/>
              <a:t>” is defined in multiple ways, including as  (a) when the fusion energy released exceeds the X-ray energy that reaches the fuel (a lower bar than “alpha heating”) </a:t>
            </a:r>
            <a:r>
              <a:rPr lang="en-US" sz="2400" u="sng" dirty="0"/>
              <a:t>or</a:t>
            </a:r>
            <a:r>
              <a:rPr lang="en-US" sz="2400" dirty="0"/>
              <a:t>     (b) when it exceeds the energy delivered by the laser to the reaction chamber (a higher bar than “ignition”) </a:t>
            </a:r>
            <a:r>
              <a:rPr lang="en-US" sz="2400" u="sng" dirty="0"/>
              <a:t>or</a:t>
            </a:r>
            <a:r>
              <a:rPr lang="en-US" sz="2400" dirty="0"/>
              <a:t>                      (c) when it exceeds the energy supplied to the laser (a much higher bar still).</a:t>
            </a:r>
            <a:endParaRPr lang="en-US" sz="2400" u="sng" dirty="0"/>
          </a:p>
        </p:txBody>
      </p:sp>
    </p:spTree>
    <p:extLst>
      <p:ext uri="{BB962C8B-B14F-4D97-AF65-F5344CB8AC3E}">
        <p14:creationId xmlns:p14="http://schemas.microsoft.com/office/powerpoint/2010/main" val="107422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2400" b="1" dirty="0"/>
              <a:t>A practical reactor would need to achieve performance far exceeding the most ambitious of the above definitions of energy break-even.</a:t>
            </a:r>
          </a:p>
        </p:txBody>
      </p:sp>
      <p:sp>
        <p:nvSpPr>
          <p:cNvPr id="3" name="Content Placeholder 2"/>
          <p:cNvSpPr>
            <a:spLocks noGrp="1"/>
          </p:cNvSpPr>
          <p:nvPr>
            <p:ph idx="1"/>
          </p:nvPr>
        </p:nvSpPr>
        <p:spPr>
          <a:xfrm>
            <a:off x="457200" y="1600200"/>
            <a:ext cx="8229600" cy="5029200"/>
          </a:xfrm>
        </p:spPr>
        <p:txBody>
          <a:bodyPr>
            <a:normAutofit/>
          </a:bodyPr>
          <a:lstStyle/>
          <a:p>
            <a:pPr>
              <a:spcAft>
                <a:spcPts val="1200"/>
              </a:spcAft>
            </a:pPr>
            <a:r>
              <a:rPr lang="en-US" sz="2400" dirty="0"/>
              <a:t>That is because the reactor output needs not only to power the laser but also to have something well in excess of the laser’s requirements left over to deliver to the grid, and because the efficiency of conversion of fusion energy (carried by neutrons and alpha particles) to electrical energy is unlikely to exceed 50 percent.</a:t>
            </a:r>
          </a:p>
          <a:p>
            <a:pPr>
              <a:spcAft>
                <a:spcPts val="1200"/>
              </a:spcAft>
            </a:pPr>
            <a:r>
              <a:rPr lang="en-US" sz="2400" dirty="0"/>
              <a:t>Practicality in a reactor is a matter not just of advantageous energetics per shot;  to sustain an output electrical power equivalent to that of a modern nuclear-fission power plant, a practical inertial-confinement fusion reactor would need to sustain a firing rate in the range of 10-20 shots per second. The current NIF can manage at most 2 shots per day. </a:t>
            </a:r>
          </a:p>
        </p:txBody>
      </p:sp>
    </p:spTree>
    <p:extLst>
      <p:ext uri="{BB962C8B-B14F-4D97-AF65-F5344CB8AC3E}">
        <p14:creationId xmlns:p14="http://schemas.microsoft.com/office/powerpoint/2010/main" val="80704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371600"/>
          </a:xfrm>
        </p:spPr>
        <p:txBody>
          <a:bodyPr>
            <a:normAutofit/>
          </a:bodyPr>
          <a:lstStyle/>
          <a:p>
            <a:pPr algn="l"/>
            <a:r>
              <a:rPr lang="en-US" sz="2400" b="1" dirty="0"/>
              <a:t>The then record-high-energy NIF shot reported, to much fanfare, in September 2013, achieved “energy break-even” only under the least stringent definition.  </a:t>
            </a:r>
            <a:r>
              <a:rPr lang="en-US" sz="2400" dirty="0"/>
              <a:t>Here are the numbers, per shot:</a:t>
            </a:r>
          </a:p>
        </p:txBody>
      </p:sp>
      <p:sp>
        <p:nvSpPr>
          <p:cNvPr id="3" name="Content Placeholder 2"/>
          <p:cNvSpPr>
            <a:spLocks noGrp="1"/>
          </p:cNvSpPr>
          <p:nvPr>
            <p:ph idx="1"/>
          </p:nvPr>
        </p:nvSpPr>
        <p:spPr>
          <a:xfrm>
            <a:off x="228600" y="1447800"/>
            <a:ext cx="8763000" cy="5105400"/>
          </a:xfrm>
        </p:spPr>
        <p:txBody>
          <a:bodyPr>
            <a:normAutofit/>
          </a:bodyPr>
          <a:lstStyle/>
          <a:p>
            <a:pPr marL="0" indent="0">
              <a:buNone/>
            </a:pPr>
            <a:r>
              <a:rPr lang="en-US" sz="2400" dirty="0"/>
              <a:t>electrical energy supplied to the capacitor bank that drives the laser = </a:t>
            </a:r>
            <a:r>
              <a:rPr lang="en-US" sz="2400" b="1" dirty="0">
                <a:solidFill>
                  <a:srgbClr val="FF0000"/>
                </a:solidFill>
              </a:rPr>
              <a:t>420 megajoules</a:t>
            </a:r>
            <a:r>
              <a:rPr lang="en-US" sz="2400" dirty="0"/>
              <a:t> (electrical; thermal equivalent is higher)</a:t>
            </a:r>
            <a:endParaRPr lang="en-US" sz="2400" b="1" dirty="0">
              <a:solidFill>
                <a:srgbClr val="FF0000"/>
              </a:solidFill>
            </a:endParaRPr>
          </a:p>
          <a:p>
            <a:pPr marL="0" indent="0">
              <a:buNone/>
            </a:pPr>
            <a:r>
              <a:rPr lang="en-US" sz="2400" dirty="0"/>
              <a:t>ultraviolet laser energy delivered to the target chamber</a:t>
            </a:r>
          </a:p>
          <a:p>
            <a:pPr marL="0" indent="0">
              <a:buNone/>
            </a:pPr>
            <a:r>
              <a:rPr lang="en-US" sz="2400" dirty="0"/>
              <a:t>= </a:t>
            </a:r>
            <a:r>
              <a:rPr lang="en-US" sz="2400" b="1" dirty="0">
                <a:solidFill>
                  <a:srgbClr val="FF0000"/>
                </a:solidFill>
              </a:rPr>
              <a:t>1.8 megajoules</a:t>
            </a:r>
          </a:p>
          <a:p>
            <a:pPr marL="0" indent="0">
              <a:buNone/>
            </a:pPr>
            <a:r>
              <a:rPr lang="en-US" sz="2400" dirty="0"/>
              <a:t>X-ray energy produced in the hohlraum</a:t>
            </a:r>
          </a:p>
          <a:p>
            <a:pPr marL="0" indent="0">
              <a:buNone/>
            </a:pPr>
            <a:r>
              <a:rPr lang="en-US" sz="2400" dirty="0"/>
              <a:t>= </a:t>
            </a:r>
            <a:r>
              <a:rPr lang="en-US" sz="2400" b="1" dirty="0">
                <a:solidFill>
                  <a:srgbClr val="FF0000"/>
                </a:solidFill>
              </a:rPr>
              <a:t>1.2 megajoules</a:t>
            </a:r>
          </a:p>
          <a:p>
            <a:pPr marL="0" indent="0">
              <a:buNone/>
            </a:pPr>
            <a:r>
              <a:rPr lang="en-US" sz="2400" dirty="0"/>
              <a:t>X-ray energy absorbed by the ablator on the fuel capsule</a:t>
            </a:r>
          </a:p>
          <a:p>
            <a:pPr marL="0" indent="0">
              <a:buNone/>
            </a:pPr>
            <a:r>
              <a:rPr lang="en-US" sz="2400" dirty="0"/>
              <a:t>= </a:t>
            </a:r>
            <a:r>
              <a:rPr lang="en-US" sz="2400" b="1" dirty="0">
                <a:solidFill>
                  <a:srgbClr val="FF0000"/>
                </a:solidFill>
              </a:rPr>
              <a:t>0.150 megajoules</a:t>
            </a:r>
          </a:p>
          <a:p>
            <a:pPr marL="0" indent="0">
              <a:buNone/>
            </a:pPr>
            <a:r>
              <a:rPr lang="en-US" sz="2400" dirty="0"/>
              <a:t>energy delivered to the fusion fuel </a:t>
            </a:r>
          </a:p>
          <a:p>
            <a:pPr marL="0" indent="0">
              <a:buNone/>
            </a:pPr>
            <a:r>
              <a:rPr lang="en-US" sz="2400" dirty="0"/>
              <a:t>= </a:t>
            </a:r>
            <a:r>
              <a:rPr lang="en-US" sz="2400" b="1" dirty="0">
                <a:solidFill>
                  <a:srgbClr val="FF0000"/>
                </a:solidFill>
              </a:rPr>
              <a:t>0.012 megajoules</a:t>
            </a:r>
          </a:p>
          <a:p>
            <a:pPr marL="0" indent="0">
              <a:buNone/>
            </a:pPr>
            <a:r>
              <a:rPr lang="en-US" sz="2400" dirty="0"/>
              <a:t>fusion energy produced = </a:t>
            </a:r>
            <a:r>
              <a:rPr lang="en-US" sz="2400" b="1" dirty="0">
                <a:solidFill>
                  <a:srgbClr val="FF0000"/>
                </a:solidFill>
              </a:rPr>
              <a:t>0.014 megajoules </a:t>
            </a:r>
            <a:r>
              <a:rPr lang="en-US" sz="2400" dirty="0"/>
              <a:t>(thermal)</a:t>
            </a:r>
            <a:endParaRPr lang="en-US" sz="2400" b="1" dirty="0">
              <a:solidFill>
                <a:srgbClr val="FF0000"/>
              </a:solidFill>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63476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745163"/>
          </a:xfrm>
        </p:spPr>
        <p:txBody>
          <a:bodyPr>
            <a:normAutofit fontScale="92500"/>
          </a:bodyPr>
          <a:lstStyle/>
          <a:p>
            <a:pPr>
              <a:spcAft>
                <a:spcPts val="1800"/>
              </a:spcAft>
            </a:pPr>
            <a:r>
              <a:rPr lang="en-US" sz="2400" dirty="0"/>
              <a:t>Fusion energy yield exceeding energy supplied to the fuel is indeed a milestone, but a modest one, representing </a:t>
            </a:r>
            <a:r>
              <a:rPr lang="en-US" sz="2400" dirty="0">
                <a:cs typeface="Arial"/>
              </a:rPr>
              <a:t>achievement of the least demanding of all of the relevant thresholds.</a:t>
            </a:r>
            <a:endParaRPr lang="en-US" sz="2400" dirty="0"/>
          </a:p>
          <a:p>
            <a:pPr>
              <a:spcAft>
                <a:spcPts val="1800"/>
              </a:spcAft>
            </a:pPr>
            <a:r>
              <a:rPr lang="en-US" sz="2400" dirty="0"/>
              <a:t>The performance fell somewhat short of meeting the “alpha heating” threshold, far short of meeting the “ignition” threshold, and even farther short of meeting the stronger “energy breakeven” threshold.</a:t>
            </a:r>
          </a:p>
          <a:p>
            <a:pPr>
              <a:spcAft>
                <a:spcPts val="1800"/>
              </a:spcAft>
            </a:pPr>
            <a:r>
              <a:rPr lang="en-US" sz="2400" dirty="0"/>
              <a:t>For NIF conditions, ignition would be indicated by a fusion energy yield of about 1 megajoule.  The yield from the late-September shot was about 70 times smaller than this (1 MJ / 0.014 MJ = 71.4).  </a:t>
            </a:r>
          </a:p>
          <a:p>
            <a:pPr>
              <a:spcAft>
                <a:spcPts val="1800"/>
              </a:spcAft>
            </a:pPr>
            <a:r>
              <a:rPr lang="en-US" sz="2400" dirty="0"/>
              <a:t>It was about 130 times smaller than the laser energy reaching the target chamber (1.8 MJ / 0.014 MJ = 128.6) and about 30,000 times smaller than the electrical energy supplied to the laser (420 MJ / 0.014 MJ = 30,000).</a:t>
            </a:r>
          </a:p>
        </p:txBody>
      </p:sp>
    </p:spTree>
    <p:extLst>
      <p:ext uri="{BB962C8B-B14F-4D97-AF65-F5344CB8AC3E}">
        <p14:creationId xmlns:p14="http://schemas.microsoft.com/office/powerpoint/2010/main" val="291748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219200"/>
          </a:xfrm>
        </p:spPr>
        <p:txBody>
          <a:bodyPr>
            <a:normAutofit/>
          </a:bodyPr>
          <a:lstStyle/>
          <a:p>
            <a:pPr algn="l"/>
            <a:r>
              <a:rPr lang="en-US" sz="2400" b="1" dirty="0"/>
              <a:t>UPDATE: The more stringent “ignition” condition was met by NIF in a shot of 8 August 2021.  </a:t>
            </a:r>
            <a:r>
              <a:rPr lang="en-US" sz="2400" dirty="0"/>
              <a:t>Here are key numbers for that shot:</a:t>
            </a:r>
          </a:p>
        </p:txBody>
      </p:sp>
      <p:sp>
        <p:nvSpPr>
          <p:cNvPr id="3" name="Content Placeholder 2"/>
          <p:cNvSpPr>
            <a:spLocks noGrp="1"/>
          </p:cNvSpPr>
          <p:nvPr>
            <p:ph idx="1"/>
          </p:nvPr>
        </p:nvSpPr>
        <p:spPr>
          <a:xfrm>
            <a:off x="304800" y="1219200"/>
            <a:ext cx="8763000" cy="5410200"/>
          </a:xfrm>
        </p:spPr>
        <p:txBody>
          <a:bodyPr>
            <a:normAutofit/>
          </a:bodyPr>
          <a:lstStyle/>
          <a:p>
            <a:pPr marL="0" indent="0">
              <a:buNone/>
            </a:pPr>
            <a:r>
              <a:rPr lang="en-US" sz="2400" dirty="0"/>
              <a:t>electrical energy supplied to the capacitor bank that drives the laser = </a:t>
            </a:r>
            <a:r>
              <a:rPr lang="en-US" sz="2400" b="1" dirty="0">
                <a:solidFill>
                  <a:srgbClr val="FF0000"/>
                </a:solidFill>
              </a:rPr>
              <a:t>400 megajoules </a:t>
            </a:r>
            <a:r>
              <a:rPr lang="en-US" sz="2400" dirty="0"/>
              <a:t>(electrical; thermal equivalent as high as 1200 MJ)</a:t>
            </a:r>
            <a:endParaRPr lang="en-US" sz="2400" b="1" dirty="0">
              <a:solidFill>
                <a:srgbClr val="FF0000"/>
              </a:solidFill>
            </a:endParaRPr>
          </a:p>
          <a:p>
            <a:pPr marL="0" indent="0">
              <a:buNone/>
            </a:pPr>
            <a:r>
              <a:rPr lang="en-US" sz="2400" dirty="0"/>
              <a:t>ultraviolet laser energy delivered to the target chamber</a:t>
            </a:r>
          </a:p>
          <a:p>
            <a:pPr marL="0" indent="0">
              <a:buNone/>
            </a:pPr>
            <a:r>
              <a:rPr lang="en-US" sz="2400" dirty="0"/>
              <a:t>= </a:t>
            </a:r>
            <a:r>
              <a:rPr lang="en-US" sz="2400" b="1" dirty="0">
                <a:solidFill>
                  <a:srgbClr val="FF0000"/>
                </a:solidFill>
              </a:rPr>
              <a:t>1.9 megajoules</a:t>
            </a:r>
          </a:p>
          <a:p>
            <a:pPr marL="0" indent="0">
              <a:buNone/>
            </a:pPr>
            <a:r>
              <a:rPr lang="en-US" sz="2400" dirty="0"/>
              <a:t>X-ray energy delivered to the ablator on the fuel capsule</a:t>
            </a:r>
          </a:p>
          <a:p>
            <a:pPr marL="0" indent="0">
              <a:buNone/>
            </a:pPr>
            <a:r>
              <a:rPr lang="en-US" sz="2400" dirty="0"/>
              <a:t>= </a:t>
            </a:r>
            <a:r>
              <a:rPr lang="en-US" sz="2400" b="1" dirty="0">
                <a:solidFill>
                  <a:srgbClr val="FF0000"/>
                </a:solidFill>
              </a:rPr>
              <a:t>0.230 megajoules</a:t>
            </a:r>
          </a:p>
          <a:p>
            <a:pPr marL="0" indent="0">
              <a:buNone/>
            </a:pPr>
            <a:r>
              <a:rPr lang="en-US" sz="2400" dirty="0"/>
              <a:t>energy delivered to the fusion fuel </a:t>
            </a:r>
          </a:p>
          <a:p>
            <a:pPr marL="0" indent="0">
              <a:buNone/>
            </a:pPr>
            <a:r>
              <a:rPr lang="en-US" sz="2400" dirty="0"/>
              <a:t>= </a:t>
            </a:r>
            <a:r>
              <a:rPr lang="en-US" sz="2400" b="1" dirty="0">
                <a:solidFill>
                  <a:srgbClr val="FF0000"/>
                </a:solidFill>
              </a:rPr>
              <a:t>0.02 megajoules</a:t>
            </a:r>
          </a:p>
          <a:p>
            <a:pPr marL="0" indent="0">
              <a:buNone/>
            </a:pPr>
            <a:r>
              <a:rPr lang="en-US" sz="2400" dirty="0"/>
              <a:t>fusion energy produced = </a:t>
            </a:r>
            <a:r>
              <a:rPr lang="en-US" sz="2400" b="1" dirty="0">
                <a:solidFill>
                  <a:srgbClr val="FF0000"/>
                </a:solidFill>
              </a:rPr>
              <a:t>1.3 megajoules </a:t>
            </a:r>
            <a:r>
              <a:rPr lang="en-US" sz="2400" dirty="0"/>
              <a:t>(thermal)</a:t>
            </a:r>
          </a:p>
          <a:p>
            <a:pPr marL="0" indent="0">
              <a:spcBef>
                <a:spcPts val="1200"/>
              </a:spcBef>
              <a:buNone/>
            </a:pPr>
            <a:r>
              <a:rPr lang="en-US" sz="2400" b="1" dirty="0">
                <a:solidFill>
                  <a:srgbClr val="FF0000"/>
                </a:solidFill>
              </a:rPr>
              <a:t>       </a:t>
            </a:r>
            <a:r>
              <a:rPr lang="en-US" sz="2400" b="1" dirty="0"/>
              <a:t>size of</a:t>
            </a:r>
            <a:r>
              <a:rPr lang="en-US" sz="2400" b="1" dirty="0">
                <a:solidFill>
                  <a:srgbClr val="FF0000"/>
                </a:solidFill>
              </a:rPr>
              <a:t> </a:t>
            </a:r>
            <a:r>
              <a:rPr lang="en-US" sz="2400" b="1" dirty="0"/>
              <a:t>net energy shortfall = 400-1200 MJ/1.3 MJ ≈ 300-1000</a:t>
            </a:r>
          </a:p>
          <a:p>
            <a:pPr marL="0" indent="0">
              <a:spcBef>
                <a:spcPts val="1200"/>
              </a:spcBef>
              <a:buNone/>
            </a:pPr>
            <a:r>
              <a:rPr lang="en-US" sz="2400" b="1" dirty="0">
                <a:solidFill>
                  <a:srgbClr val="FF0000"/>
                </a:solidFill>
              </a:rPr>
              <a:t>       </a:t>
            </a:r>
            <a:r>
              <a:rPr lang="en-US" sz="2400" b="1" dirty="0"/>
              <a:t>additional shortfalls with</a:t>
            </a:r>
            <a:r>
              <a:rPr lang="en-US" sz="2400" b="1" i="1" dirty="0"/>
              <a:t> </a:t>
            </a:r>
            <a:r>
              <a:rPr lang="en-US" sz="2400" b="1" dirty="0"/>
              <a:t>respect to commercial feasibility:</a:t>
            </a:r>
            <a:r>
              <a:rPr lang="en-US" sz="2400" b="1" i="1" dirty="0">
                <a:solidFill>
                  <a:srgbClr val="FF0000"/>
                </a:solidFill>
              </a:rPr>
              <a:t>   </a:t>
            </a:r>
          </a:p>
          <a:p>
            <a:pPr marL="0" indent="0">
              <a:spcBef>
                <a:spcPts val="0"/>
              </a:spcBef>
              <a:buNone/>
            </a:pPr>
            <a:r>
              <a:rPr lang="en-US" sz="2400" b="1" i="1" dirty="0">
                <a:solidFill>
                  <a:srgbClr val="FF0000"/>
                </a:solidFill>
              </a:rPr>
              <a:t>         </a:t>
            </a:r>
            <a:r>
              <a:rPr lang="en-US" sz="2400" b="1" dirty="0"/>
              <a:t>repetition rate</a:t>
            </a:r>
            <a:r>
              <a:rPr lang="en-US" sz="2400" b="1" i="1" dirty="0"/>
              <a:t> ≈ </a:t>
            </a:r>
            <a:r>
              <a:rPr lang="en-US" sz="2400" b="1" dirty="0"/>
              <a:t>400,000;  cost of pellet ≈ 500,000</a:t>
            </a:r>
            <a:endParaRPr lang="en-US" sz="2400" b="1" dirty="0">
              <a:solidFill>
                <a:srgbClr val="FF0000"/>
              </a:solidFill>
            </a:endParaRPr>
          </a:p>
          <a:p>
            <a:pPr marL="0" indent="0">
              <a:buNone/>
            </a:pPr>
            <a:endParaRPr lang="en-US" sz="2400" b="1" dirty="0">
              <a:solidFill>
                <a:srgbClr val="FF0000"/>
              </a:solidFill>
            </a:endParaRPr>
          </a:p>
          <a:p>
            <a:pPr marL="0" indent="0">
              <a:buNone/>
            </a:pPr>
            <a:endParaRPr lang="en-US" sz="2400" b="1" dirty="0">
              <a:solidFill>
                <a:srgbClr val="FF0000"/>
              </a:solidFill>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52116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pPr algn="l"/>
            <a:r>
              <a:rPr lang="en-US" sz="2800" b="1" dirty="0"/>
              <a:t>The alternative to inertial confinement for harnessing fusion on </a:t>
            </a:r>
            <a:r>
              <a:rPr lang="en-US" sz="2800" b="1" dirty="0">
                <a:latin typeface="+mn-lt"/>
              </a:rPr>
              <a:t>Earth</a:t>
            </a:r>
            <a:r>
              <a:rPr lang="en-US" sz="2800" b="1" dirty="0">
                <a:latin typeface="+mn-lt"/>
                <a:cs typeface="Arial"/>
              </a:rPr>
              <a:t>–magnetic confinement</a:t>
            </a:r>
            <a:r>
              <a:rPr lang="en-US" sz="2800" b="1" dirty="0">
                <a:latin typeface="Arial"/>
                <a:cs typeface="Arial"/>
              </a:rPr>
              <a:t>–</a:t>
            </a:r>
            <a:r>
              <a:rPr lang="en-US" sz="2800" b="1" dirty="0">
                <a:latin typeface="+mn-lt"/>
                <a:cs typeface="Arial"/>
              </a:rPr>
              <a:t>is closer to </a:t>
            </a:r>
            <a:r>
              <a:rPr lang="en-US" sz="2800" b="1" u="sng" dirty="0">
                <a:latin typeface="+mn-lt"/>
                <a:cs typeface="Arial"/>
              </a:rPr>
              <a:t>meaningful</a:t>
            </a:r>
            <a:r>
              <a:rPr lang="en-US" sz="2800" b="1" dirty="0">
                <a:latin typeface="+mn-lt"/>
                <a:cs typeface="Arial"/>
              </a:rPr>
              <a:t> energy break-even.</a:t>
            </a:r>
            <a:endParaRPr lang="en-US" sz="2800" b="1" dirty="0">
              <a:latin typeface="+mn-lt"/>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a:t>In 1997, the Joint European Torus (JET) achieved a peak fusion output of 16 megawatts from 24 megawatts of input power to the fuel and 500 megawatts powering the device.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73680"/>
            <a:ext cx="3854823" cy="3931920"/>
          </a:xfrm>
          <a:prstGeom prst="rect">
            <a:avLst/>
          </a:prstGeom>
        </p:spPr>
      </p:pic>
      <p:sp>
        <p:nvSpPr>
          <p:cNvPr id="5" name="TextBox 4"/>
          <p:cNvSpPr txBox="1"/>
          <p:nvPr/>
        </p:nvSpPr>
        <p:spPr>
          <a:xfrm>
            <a:off x="4495800" y="2819400"/>
            <a:ext cx="4572000" cy="363176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The fusion energy yield per pulse was about 35 MJ, which is 2500 times larger than the 0.014 MJ achieved by NIF in 2013.</a:t>
            </a:r>
          </a:p>
          <a:p>
            <a:pPr marL="342900" indent="-342900">
              <a:spcAft>
                <a:spcPts val="600"/>
              </a:spcAft>
              <a:buFont typeface="Arial" panose="020B0604020202020204" pitchFamily="34" charset="0"/>
              <a:buChar char="•"/>
            </a:pPr>
            <a:r>
              <a:rPr lang="en-US" sz="2000" dirty="0">
                <a:cs typeface="Arial"/>
              </a:rPr>
              <a:t>Fusion output was 30x smaller than the electrical input to the device (compare 30,000x smaller for NIF).</a:t>
            </a:r>
          </a:p>
          <a:p>
            <a:pPr marL="342900" indent="-342900">
              <a:spcAft>
                <a:spcPts val="600"/>
              </a:spcAft>
              <a:buFont typeface="Arial" panose="020B0604020202020204" pitchFamily="34" charset="0"/>
              <a:buChar char="•"/>
            </a:pPr>
            <a:r>
              <a:rPr lang="en-US" sz="2000" dirty="0">
                <a:cs typeface="Arial"/>
              </a:rPr>
              <a:t>The next-generation magnetic-fusion device, ITER, is projected to deliver 500 megawatts of fusion power from 50 megawatts of input power to the fuel.</a:t>
            </a:r>
          </a:p>
        </p:txBody>
      </p:sp>
    </p:spTree>
    <p:extLst>
      <p:ext uri="{BB962C8B-B14F-4D97-AF65-F5344CB8AC3E}">
        <p14:creationId xmlns:p14="http://schemas.microsoft.com/office/powerpoint/2010/main" val="325539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a:bodyPr>
          <a:lstStyle/>
          <a:p>
            <a:pPr algn="l"/>
            <a:r>
              <a:rPr lang="en-US" sz="2800" b="1" dirty="0"/>
              <a:t>Federal budgets for magnetic-fusion energy (MFE) and inertial-confinement fusion (ICF), </a:t>
            </a:r>
            <a:r>
              <a:rPr lang="en-US" sz="2400" dirty="0"/>
              <a:t>millions of current dollars</a:t>
            </a:r>
            <a:endParaRPr lang="en-US" sz="2800" b="1" dirty="0"/>
          </a:p>
        </p:txBody>
      </p:sp>
      <p:sp>
        <p:nvSpPr>
          <p:cNvPr id="3" name="Content Placeholder 2"/>
          <p:cNvSpPr>
            <a:spLocks noGrp="1"/>
          </p:cNvSpPr>
          <p:nvPr>
            <p:ph idx="1"/>
          </p:nvPr>
        </p:nvSpPr>
        <p:spPr>
          <a:xfrm>
            <a:off x="457200" y="1295400"/>
            <a:ext cx="8229600" cy="4156228"/>
          </a:xfrm>
        </p:spPr>
        <p:txBody>
          <a:bodyPr>
            <a:normAutofit/>
          </a:bodyPr>
          <a:lstStyle/>
          <a:p>
            <a:pPr marL="114300" indent="0">
              <a:buNone/>
            </a:pPr>
            <a:r>
              <a:rPr lang="en-US" sz="2400" dirty="0"/>
              <a:t>                                                              FY2012                FY2014</a:t>
            </a:r>
          </a:p>
          <a:p>
            <a:pPr marL="114300" indent="0">
              <a:buNone/>
            </a:pPr>
            <a:r>
              <a:rPr lang="en-US" sz="2400" dirty="0"/>
              <a:t>                                                              enacted               request</a:t>
            </a:r>
          </a:p>
          <a:p>
            <a:pPr marL="114300" indent="0">
              <a:buNone/>
            </a:pPr>
            <a:endParaRPr lang="en-US" sz="2400" dirty="0"/>
          </a:p>
          <a:p>
            <a:pPr marL="114300" indent="0">
              <a:buNone/>
            </a:pPr>
            <a:r>
              <a:rPr lang="en-US" sz="2400" dirty="0"/>
              <a:t>ICF from NNSA              		475             	  514           </a:t>
            </a:r>
          </a:p>
          <a:p>
            <a:pPr marL="114300" indent="0">
              <a:buNone/>
            </a:pPr>
            <a:r>
              <a:rPr lang="en-US" sz="2400" dirty="0"/>
              <a:t>ICF from Fusion Energy Sciences	  25		      7</a:t>
            </a:r>
          </a:p>
          <a:p>
            <a:pPr marL="114300" indent="0">
              <a:buNone/>
            </a:pPr>
            <a:r>
              <a:rPr lang="en-US" sz="2400" dirty="0"/>
              <a:t>        of which NIF			291		  349</a:t>
            </a:r>
          </a:p>
          <a:p>
            <a:pPr marL="114300" indent="0">
              <a:buNone/>
            </a:pPr>
            <a:r>
              <a:rPr lang="en-US" sz="2400" dirty="0"/>
              <a:t>  </a:t>
            </a:r>
          </a:p>
          <a:p>
            <a:pPr marL="114300" indent="0">
              <a:buNone/>
            </a:pPr>
            <a:r>
              <a:rPr lang="en-US" sz="2400" dirty="0"/>
              <a:t>MFE from Fusion Energy Sciences	401		  458</a:t>
            </a:r>
          </a:p>
          <a:p>
            <a:pPr marL="114300" indent="0">
              <a:buNone/>
            </a:pPr>
            <a:r>
              <a:rPr lang="en-US" sz="2400" dirty="0"/>
              <a:t>        of which ITER 			105		  225</a:t>
            </a:r>
          </a:p>
        </p:txBody>
      </p:sp>
      <p:sp>
        <p:nvSpPr>
          <p:cNvPr id="4" name="TextBox 3"/>
          <p:cNvSpPr txBox="1"/>
          <p:nvPr/>
        </p:nvSpPr>
        <p:spPr>
          <a:xfrm>
            <a:off x="533400" y="5486400"/>
            <a:ext cx="8229600" cy="1200329"/>
          </a:xfrm>
          <a:prstGeom prst="rect">
            <a:avLst/>
          </a:prstGeom>
          <a:noFill/>
        </p:spPr>
        <p:txBody>
          <a:bodyPr wrap="square" rtlCol="0">
            <a:spAutoFit/>
          </a:bodyPr>
          <a:lstStyle/>
          <a:p>
            <a:r>
              <a:rPr lang="en-US" dirty="0"/>
              <a:t>The contribution to ICF from the Fusion Energy Sciences (FES) Division in DOE’s Office of Science shrinks in the FY2014 request because of the judgment that MFE is a better long-run bet to achieve practicality as an energy source, reinforced by a desire to protect domestic research in MFE as the rising cost of ITER eats into the FES budget.</a:t>
            </a:r>
          </a:p>
        </p:txBody>
      </p:sp>
    </p:spTree>
    <p:extLst>
      <p:ext uri="{BB962C8B-B14F-4D97-AF65-F5344CB8AC3E}">
        <p14:creationId xmlns:p14="http://schemas.microsoft.com/office/powerpoint/2010/main" val="296921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637" y="173359"/>
            <a:ext cx="4658582" cy="61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52400"/>
            <a:ext cx="3657600" cy="6247864"/>
          </a:xfrm>
          <a:prstGeom prst="rect">
            <a:avLst/>
          </a:prstGeom>
          <a:noFill/>
        </p:spPr>
        <p:txBody>
          <a:bodyPr wrap="square" rtlCol="0">
            <a:spAutoFit/>
          </a:bodyPr>
          <a:lstStyle/>
          <a:p>
            <a:r>
              <a:rPr lang="en-US" sz="2800" b="1" dirty="0"/>
              <a:t>Fusion reactions require extraordinary combinations of temperature and pressure.</a:t>
            </a:r>
          </a:p>
          <a:p>
            <a:endParaRPr lang="en-US" sz="2000" b="1" dirty="0"/>
          </a:p>
          <a:p>
            <a:r>
              <a:rPr lang="en-US" sz="2000" dirty="0"/>
              <a:t>At pressures manageable on Earth, even the most reactive fusion fuels ignite only at temperatures in excess of 100 million degrees C.</a:t>
            </a:r>
          </a:p>
          <a:p>
            <a:endParaRPr lang="en-US" sz="2000" dirty="0"/>
          </a:p>
          <a:p>
            <a:r>
              <a:rPr lang="en-US" sz="2000" dirty="0"/>
              <a:t>The fusion fire that powers the Sun burns at somewhat lower temperatures, because the huge mass of the Sun creates enormous pressures via its gravitational force.</a:t>
            </a:r>
          </a:p>
        </p:txBody>
      </p:sp>
      <p:sp>
        <p:nvSpPr>
          <p:cNvPr id="3" name="TextBox 2"/>
          <p:cNvSpPr txBox="1"/>
          <p:nvPr/>
        </p:nvSpPr>
        <p:spPr>
          <a:xfrm>
            <a:off x="5086637" y="6443246"/>
            <a:ext cx="3904963" cy="338554"/>
          </a:xfrm>
          <a:prstGeom prst="rect">
            <a:avLst/>
          </a:prstGeom>
          <a:noFill/>
        </p:spPr>
        <p:txBody>
          <a:bodyPr wrap="square" rtlCol="0">
            <a:spAutoFit/>
          </a:bodyPr>
          <a:lstStyle/>
          <a:p>
            <a:r>
              <a:rPr lang="en-US" sz="1600" dirty="0"/>
              <a:t>From J. P. Holdren, SCIENCE, December 1978</a:t>
            </a:r>
          </a:p>
        </p:txBody>
      </p:sp>
    </p:spTree>
    <p:extLst>
      <p:ext uri="{BB962C8B-B14F-4D97-AF65-F5344CB8AC3E}">
        <p14:creationId xmlns:p14="http://schemas.microsoft.com/office/powerpoint/2010/main" val="52453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248400"/>
          </a:xfrm>
        </p:spPr>
        <p:txBody>
          <a:bodyPr/>
          <a:lstStyle/>
          <a:p>
            <a:pPr marL="0" indent="0">
              <a:buNone/>
            </a:pPr>
            <a:r>
              <a:rPr lang="en-US" sz="2400" b="1" dirty="0">
                <a:solidFill>
                  <a:prstClr val="black"/>
                </a:solidFill>
              </a:rPr>
              <a:t>Harnessing fusion requires maintaining the needed combination  of fuel temperature and pressure for long enough to yield energy exceeding what was invested in creating the temperature and pressure in the first place, before the fuel escapes.</a:t>
            </a:r>
          </a:p>
          <a:p>
            <a:r>
              <a:rPr lang="en-US" sz="2400" dirty="0">
                <a:solidFill>
                  <a:prstClr val="black"/>
                </a:solidFill>
              </a:rPr>
              <a:t>The Sun achieves this by “gravitational confinement”, which doesn’t work on Earth because the entire mass of the planet is insufficient (else we’d be a star).  </a:t>
            </a:r>
          </a:p>
          <a:p>
            <a:r>
              <a:rPr lang="en-US" sz="2400" dirty="0">
                <a:solidFill>
                  <a:prstClr val="black"/>
                </a:solidFill>
              </a:rPr>
              <a:t>The only two ways to harness fusion energy on Earth are:</a:t>
            </a:r>
          </a:p>
          <a:p>
            <a:pPr lvl="1"/>
            <a:r>
              <a:rPr lang="en-US" sz="2400" u="sng" dirty="0">
                <a:solidFill>
                  <a:prstClr val="black"/>
                </a:solidFill>
              </a:rPr>
              <a:t>inertial confinement</a:t>
            </a:r>
            <a:r>
              <a:rPr lang="en-US" sz="2400" dirty="0">
                <a:solidFill>
                  <a:prstClr val="black"/>
                </a:solidFill>
              </a:rPr>
              <a:t>, in which a large amount of energy is transferred instantaneously to the fuel by intense electro-magnetic radiation or energetic particles, whereupon fusion ensues until the fuel blows itself apart; and</a:t>
            </a:r>
          </a:p>
          <a:p>
            <a:pPr lvl="1"/>
            <a:r>
              <a:rPr lang="en-US" sz="2400" u="sng" dirty="0">
                <a:solidFill>
                  <a:prstClr val="black"/>
                </a:solidFill>
              </a:rPr>
              <a:t>magnetic confinement</a:t>
            </a:r>
            <a:r>
              <a:rPr lang="en-US" sz="2400" dirty="0">
                <a:solidFill>
                  <a:prstClr val="black"/>
                </a:solidFill>
              </a:rPr>
              <a:t>, in which powerful, carefully shaped magnetic fields are able to hold the fuel together while it  burns (because at the needed temperature the fuel is ionized and thus responds to magnetic fields).</a:t>
            </a:r>
            <a:endParaRPr lang="en-US" sz="2400" u="sng" dirty="0">
              <a:solidFill>
                <a:prstClr val="black"/>
              </a:solidFill>
            </a:endParaRPr>
          </a:p>
          <a:p>
            <a:endParaRPr lang="en-US" sz="2400" dirty="0"/>
          </a:p>
        </p:txBody>
      </p:sp>
    </p:spTree>
    <p:extLst>
      <p:ext uri="{BB962C8B-B14F-4D97-AF65-F5344CB8AC3E}">
        <p14:creationId xmlns:p14="http://schemas.microsoft.com/office/powerpoint/2010/main" val="103015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marL="0" indent="0">
              <a:buNone/>
            </a:pPr>
            <a:r>
              <a:rPr lang="en-US" sz="2400" b="1" dirty="0"/>
              <a:t>The hydrogen bomb works via inertial confinement.</a:t>
            </a:r>
          </a:p>
          <a:p>
            <a:r>
              <a:rPr lang="en-US" sz="2400" dirty="0"/>
              <a:t>In that case, the source of the energy used for heating and compressing the fusion fuel is a fission bomb (“primary”).  </a:t>
            </a:r>
          </a:p>
          <a:p>
            <a:r>
              <a:rPr lang="en-US" sz="2400" dirty="0"/>
              <a:t>After energy transferred from the primary ignites the fusion fuel in the “secondary”, only inertia holds that fuel together for long enough to yield a big energy multiplier.</a:t>
            </a:r>
          </a:p>
          <a:p>
            <a:r>
              <a:rPr lang="en-US" sz="2400" dirty="0"/>
              <a:t>Inertial confinement using nuclear bombs is unattractive for meeting civilization’s energy needs, for many reasons.</a:t>
            </a:r>
          </a:p>
          <a:p>
            <a:pPr marL="0" indent="0">
              <a:buNone/>
            </a:pPr>
            <a:r>
              <a:rPr lang="en-US" sz="2400" b="1" dirty="0"/>
              <a:t>The alternative of inertial confinement fusion using energy from lasers or ion beams to compress and heat the fusion fuel is being used for three purposes:</a:t>
            </a:r>
          </a:p>
          <a:p>
            <a:r>
              <a:rPr lang="en-US" sz="2400" dirty="0"/>
              <a:t>studying the physics of nuclear weapons without exploding actual bombs;</a:t>
            </a:r>
          </a:p>
          <a:p>
            <a:r>
              <a:rPr lang="en-US" sz="2400" dirty="0"/>
              <a:t>studying the properties of matter under extreme conditions;</a:t>
            </a:r>
          </a:p>
          <a:p>
            <a:r>
              <a:rPr lang="en-US" sz="2400" dirty="0"/>
              <a:t>pursuing the possibility of using inertial-confinement fusion as a practical source of heat and electricity for society.</a:t>
            </a:r>
          </a:p>
        </p:txBody>
      </p:sp>
    </p:spTree>
    <p:extLst>
      <p:ext uri="{BB962C8B-B14F-4D97-AF65-F5344CB8AC3E}">
        <p14:creationId xmlns:p14="http://schemas.microsoft.com/office/powerpoint/2010/main" val="137887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324600"/>
          </a:xfrm>
        </p:spPr>
        <p:txBody>
          <a:bodyPr>
            <a:normAutofit/>
          </a:bodyPr>
          <a:lstStyle/>
          <a:p>
            <a:pPr marL="0" indent="0">
              <a:buNone/>
            </a:pPr>
            <a:r>
              <a:rPr lang="en-US" sz="2400" b="1" dirty="0"/>
              <a:t>The National Ignition Facility (NIF) at the Lawrence Livermore National Laboratory is the most advanced (and expensive) facility in the world for the pursuit of these three purposes.</a:t>
            </a:r>
          </a:p>
          <a:p>
            <a:r>
              <a:rPr lang="en-US" sz="2400" dirty="0"/>
              <a:t>Begun in 1997 and completed in 2009, it cost $3.5 billion in government funds to build.</a:t>
            </a:r>
          </a:p>
          <a:p>
            <a:r>
              <a:rPr lang="en-US" sz="2400" dirty="0"/>
              <a:t>Its primary justification from the outset was the weapon-physics mission, and nearly all of its cost was supported from the budget of the National Nuclear Security Administration.</a:t>
            </a:r>
          </a:p>
          <a:p>
            <a:r>
              <a:rPr lang="en-US" sz="2400" dirty="0"/>
              <a:t>Developing the science and technology that could make inertial-confinement fusion a practical energy source has always been a secondary mission, but it has greater appeal than the weapons-science mission to many members of the public and some members of Congress.</a:t>
            </a:r>
          </a:p>
          <a:p>
            <a:r>
              <a:rPr lang="en-US" sz="2400" dirty="0"/>
              <a:t>NIF has yielded benefits in weapons science and in under-standing inertial-confinement fusion-energy prospects, as well as in fundamental science, while still short of its “ignition” goal.</a:t>
            </a:r>
          </a:p>
        </p:txBody>
      </p:sp>
    </p:spTree>
    <p:extLst>
      <p:ext uri="{BB962C8B-B14F-4D97-AF65-F5344CB8AC3E}">
        <p14:creationId xmlns:p14="http://schemas.microsoft.com/office/powerpoint/2010/main" val="346081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858962"/>
          </a:xfrm>
        </p:spPr>
        <p:txBody>
          <a:bodyPr>
            <a:normAutofit fontScale="90000"/>
          </a:bodyPr>
          <a:lstStyle/>
          <a:p>
            <a:pPr algn="l"/>
            <a:r>
              <a:rPr lang="en-US" sz="2400" b="1" dirty="0"/>
              <a:t>The NIF covers an area equal to three football fields. Its laser bay (shown) houses 192 beamlines that together deliver a 1.8 megajoule pulse of ultraviolet light (wavelength 351 nanometers) to the target chamber.  The neodymium-doped phosphate-glass laser is the most powerful laser in the world.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828800"/>
            <a:ext cx="6400800" cy="4800600"/>
          </a:xfrm>
          <a:prstGeom prst="rect">
            <a:avLst/>
          </a:prstGeom>
        </p:spPr>
      </p:pic>
    </p:spTree>
    <p:extLst>
      <p:ext uri="{BB962C8B-B14F-4D97-AF65-F5344CB8AC3E}">
        <p14:creationId xmlns:p14="http://schemas.microsoft.com/office/powerpoint/2010/main" val="187594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06562"/>
          </a:xfrm>
        </p:spPr>
        <p:txBody>
          <a:bodyPr>
            <a:normAutofit/>
          </a:bodyPr>
          <a:lstStyle/>
          <a:p>
            <a:pPr algn="l"/>
            <a:r>
              <a:rPr lang="en-US" sz="2400" b="1" dirty="0"/>
              <a:t>NIF is currently being operated in an “indirect drive” mode.          </a:t>
            </a:r>
            <a:r>
              <a:rPr lang="en-US" sz="1800" dirty="0"/>
              <a:t>           </a:t>
            </a:r>
            <a:r>
              <a:rPr lang="en-US" sz="2000" dirty="0"/>
              <a:t>This means that the laser energy is not deposited directly on the fusion-fuel pellet but rather on the inner surface of a gold-lined “hohlraum”.  Upon absorbing the UV light, the gold emits a burst of X-rays.  These impinge symmetrically on the target pellet in the center of the hohlraum.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60" y="1905000"/>
            <a:ext cx="75819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638800"/>
            <a:ext cx="7848600" cy="1200329"/>
          </a:xfrm>
          <a:prstGeom prst="rect">
            <a:avLst/>
          </a:prstGeom>
          <a:solidFill>
            <a:schemeClr val="bg1"/>
          </a:solidFill>
        </p:spPr>
        <p:txBody>
          <a:bodyPr wrap="square" rtlCol="0">
            <a:spAutoFit/>
          </a:bodyPr>
          <a:lstStyle/>
          <a:p>
            <a:r>
              <a:rPr lang="en-US" dirty="0"/>
              <a:t>The plastic surface layer on the target pellet serves as an “ablator”: the sudden absorption of energy from the X-rays causes it to expand outward at high velocity, to which the equal and opposite reaction is an inward-propagating shock wave that compresses the fuel to 100 times the density of lead.</a:t>
            </a:r>
          </a:p>
        </p:txBody>
      </p:sp>
    </p:spTree>
    <p:extLst>
      <p:ext uri="{BB962C8B-B14F-4D97-AF65-F5344CB8AC3E}">
        <p14:creationId xmlns:p14="http://schemas.microsoft.com/office/powerpoint/2010/main" val="107300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sz="2400" b="1" dirty="0"/>
              <a:t>The hohlraum is tiny (10 mm length, 5 mm diameter) but complex and manufactured to extreme precision.  It must include cryogenic cooling for the 2 mm fuel pellet within, whose frozen deuterium and tritium must be kept at 18 kelvin (minus 255 degrees 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385" y="2362200"/>
            <a:ext cx="4459415" cy="2700338"/>
          </a:xfrm>
          <a:prstGeom prst="rect">
            <a:avLst/>
          </a:prstGeom>
        </p:spPr>
      </p:pic>
      <p:sp>
        <p:nvSpPr>
          <p:cNvPr id="4" name="TextBox 3"/>
          <p:cNvSpPr txBox="1"/>
          <p:nvPr/>
        </p:nvSpPr>
        <p:spPr>
          <a:xfrm>
            <a:off x="990600" y="5715000"/>
            <a:ext cx="7315200" cy="646331"/>
          </a:xfrm>
          <a:prstGeom prst="rect">
            <a:avLst/>
          </a:prstGeom>
          <a:noFill/>
        </p:spPr>
        <p:txBody>
          <a:bodyPr wrap="square" rtlCol="0">
            <a:spAutoFit/>
          </a:bodyPr>
          <a:lstStyle/>
          <a:p>
            <a:r>
              <a:rPr lang="en-US" dirty="0"/>
              <a:t>In this photo, the appendages by which the hohlraum is being held are the cryogenic-cooling leads.</a:t>
            </a:r>
          </a:p>
        </p:txBody>
      </p:sp>
    </p:spTree>
    <p:extLst>
      <p:ext uri="{BB962C8B-B14F-4D97-AF65-F5344CB8AC3E}">
        <p14:creationId xmlns:p14="http://schemas.microsoft.com/office/powerpoint/2010/main" val="359387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a:t>The hohlraum must be positioned with extraordinary precision at the point within the target chamber where the laser beams converge.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75" y="1776412"/>
            <a:ext cx="4591050" cy="3305175"/>
          </a:xfrm>
          <a:prstGeom prst="rect">
            <a:avLst/>
          </a:prstGeom>
        </p:spPr>
      </p:pic>
      <p:sp>
        <p:nvSpPr>
          <p:cNvPr id="4" name="TextBox 3"/>
          <p:cNvSpPr txBox="1"/>
          <p:nvPr/>
        </p:nvSpPr>
        <p:spPr>
          <a:xfrm>
            <a:off x="838200" y="5562600"/>
            <a:ext cx="7924800" cy="646331"/>
          </a:xfrm>
          <a:prstGeom prst="rect">
            <a:avLst/>
          </a:prstGeom>
          <a:noFill/>
        </p:spPr>
        <p:txBody>
          <a:bodyPr wrap="square" rtlCol="0">
            <a:spAutoFit/>
          </a:bodyPr>
          <a:lstStyle/>
          <a:p>
            <a:r>
              <a:rPr lang="en-US" dirty="0"/>
              <a:t>This photo shows the scale of the target chamber and the positioner, which is the pointed cone at the upper center.</a:t>
            </a:r>
          </a:p>
        </p:txBody>
      </p:sp>
    </p:spTree>
    <p:extLst>
      <p:ext uri="{BB962C8B-B14F-4D97-AF65-F5344CB8AC3E}">
        <p14:creationId xmlns:p14="http://schemas.microsoft.com/office/powerpoint/2010/main" val="1954553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1784</Words>
  <Application>Microsoft Office PowerPoint</Application>
  <PresentationFormat>On-screen Show (4:3)</PresentationFormat>
  <Paragraphs>91</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Understanding Recent Results from the National Ignition Facility</vt:lpstr>
      <vt:lpstr>PowerPoint Presentation</vt:lpstr>
      <vt:lpstr>PowerPoint Presentation</vt:lpstr>
      <vt:lpstr>PowerPoint Presentation</vt:lpstr>
      <vt:lpstr>PowerPoint Presentation</vt:lpstr>
      <vt:lpstr>The NIF covers an area equal to three football fields. Its laser bay (shown) houses 192 beamlines that together deliver a 1.8 megajoule pulse of ultraviolet light (wavelength 351 nanometers) to the target chamber.  The neodymium-doped phosphate-glass laser is the most powerful laser in the world. </vt:lpstr>
      <vt:lpstr>NIF is currently being operated in an “indirect drive” mode.                     This means that the laser energy is not deposited directly on the fusion-fuel pellet but rather on the inner surface of a gold-lined “hohlraum”.  Upon absorbing the UV light, the gold emits a burst of X-rays.  These impinge symmetrically on the target pellet in the center of the hohlraum.</vt:lpstr>
      <vt:lpstr>The hohlraum is tiny (10 mm length, 5 mm diameter) but complex and manufactured to extreme precision.  It must include cryogenic cooling for the 2 mm fuel pellet within, whose frozen deuterium and tritium must be kept at 18 kelvin (minus 255 degrees C).</vt:lpstr>
      <vt:lpstr>The hohlraum must be positioned with extraordinary precision at the point within the target chamber where the laser beams converge.</vt:lpstr>
      <vt:lpstr>PowerPoint Presentation</vt:lpstr>
      <vt:lpstr>A practical reactor would need to achieve performance far exceeding the most ambitious of the above definitions of energy break-even.</vt:lpstr>
      <vt:lpstr>The then record-high-energy NIF shot reported, to much fanfare, in September 2013, achieved “energy break-even” only under the least stringent definition.  Here are the numbers, per shot:</vt:lpstr>
      <vt:lpstr>PowerPoint Presentation</vt:lpstr>
      <vt:lpstr>UPDATE: The more stringent “ignition” condition was met by NIF in a shot of 8 August 2021.  Here are key numbers for that shot:</vt:lpstr>
      <vt:lpstr>The alternative to inertial confinement for harnessing fusion on Earth–magnetic confinement–is closer to meaningful energy break-even.</vt:lpstr>
      <vt:lpstr>Federal budgets for magnetic-fusion energy (MFE) and inertial-confinement fusion (ICF), millions of current dollars</vt:lpstr>
    </vt:vector>
  </TitlesOfParts>
  <Company>EOP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Holdren</dc:creator>
  <cp:lastModifiedBy>Holdren, John P.</cp:lastModifiedBy>
  <cp:revision>43</cp:revision>
  <cp:lastPrinted>2013-10-22T18:54:56Z</cp:lastPrinted>
  <dcterms:created xsi:type="dcterms:W3CDTF">2013-10-21T17:36:10Z</dcterms:created>
  <dcterms:modified xsi:type="dcterms:W3CDTF">2022-03-07T20:18:01Z</dcterms:modified>
</cp:coreProperties>
</file>